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43891200" cy="32918400"/>
  <p:notesSz cx="6888163" cy="100187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9B0A58-292A-A06D-5E10-AF46FCFA7CCF}" name="Veneta Todorova, HTA" initials="VTH" userId="S::veneta@hta.bg::a63b17d4-84da-47fc-8f7e-e8c69f0c255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Delre" initials="JD" lastIdx="0" clrIdx="0">
    <p:extLst>
      <p:ext uri="{19B8F6BF-5375-455C-9EA6-DF929625EA0E}">
        <p15:presenceInfo xmlns:p15="http://schemas.microsoft.com/office/powerpoint/2012/main" userId="Justin Del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A6A"/>
    <a:srgbClr val="434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84924-7C28-4503-A391-14CDA5ABBE8B}" v="31" dt="2023-06-22T08:00:19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575" autoAdjust="0"/>
  </p:normalViewPr>
  <p:slideViewPr>
    <p:cSldViewPr>
      <p:cViewPr varScale="1">
        <p:scale>
          <a:sx n="16" d="100"/>
          <a:sy n="16" d="100"/>
        </p:scale>
        <p:origin x="880" y="112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microsoft.com/office/2015/10/relationships/revisionInfo" Target="revisionInfo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gs" Target="tags/tag1.xml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4871" cy="50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l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721" y="1"/>
            <a:ext cx="2984871" cy="50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6057"/>
            <a:ext cx="2984871" cy="50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b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l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721" y="9516057"/>
            <a:ext cx="2984871" cy="50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5" rIns="92910" bIns="46455" anchor="b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 defTabSz="928688">
              <a:defRPr sz="12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4F1B5D8-D97D-47DE-99FD-BED51FB7C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78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721" y="0"/>
            <a:ext cx="2984871" cy="5026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4148F-BC45-42D4-BC67-ACC108F79DA1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721"/>
            <a:ext cx="5510530" cy="39455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56"/>
            <a:ext cx="2984871" cy="5026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721" y="9516056"/>
            <a:ext cx="2984871" cy="5026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ECB4F-D66E-4E86-9DB0-659EC20B6B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3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4E356-6C83-C369-7EFC-B42949CF7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D2C9E-1816-2473-32BC-B72F6E2FD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11FBD-365B-15CB-CB1E-5D0D41BCC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64953-FF18-CE59-0C74-2C87DC0D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00158-1947-FFBB-9882-75FED994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DBB11-81A3-4CFA-BA97-1ABE9A8F3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1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6FADC-6A98-40F1-0B68-CF48A8CB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8E04F-808E-18A5-2F3F-F4872C4AF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1EC64-8CEC-BE76-715A-4E0D6AC85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DC70E-255A-510E-9752-A06890B7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F15A8-48D2-9F22-2458-4A184C1F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40B6B-3169-44D4-847B-7863905C3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9758-5272-B00B-795A-85DDBDF7C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660" y="8206745"/>
            <a:ext cx="3785616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169EA-AFFF-139C-AAC2-BC30BB57F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4660" y="22029425"/>
            <a:ext cx="3785616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79C27-7513-2E48-B7EF-01F9B515A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52555-28DC-BC7E-7039-B820B7AF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ABE66-9198-4FC4-A853-D5F928E2E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A4FA6-7C07-49C1-973B-224AB06B99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2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1DD68-7B43-B923-F64C-6A5B0189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E9EDB-2BAF-1CCA-788D-107F9E92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51B61-6172-DFC2-6AB7-FC83A9D8B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780D6-2FD8-1CB1-B8FE-6C41D136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436E6-1C34-F1BF-F992-14715693C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31084-70A6-2D31-36BC-C4030147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2B25C-7078-4EDD-9EEA-F171F39DFD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4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63F2-2788-8B96-B4CC-35EB8388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7" y="1752603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37D24-FE22-F225-A104-52ECBC1ED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239" y="8069582"/>
            <a:ext cx="18568033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FCF24-ABFA-4BB0-782C-6D36EC4BC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3239" y="12024360"/>
            <a:ext cx="18568033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85DFBC-11C9-5F7E-54DD-3B24B439E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3FC0F-50E6-6E43-B9DC-95E61F97D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D8E8A0-7F8A-5045-A521-D4708E421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13CE9C-59C8-B569-E073-371F958DA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2D34D7-4AB2-4704-B08C-D79FA9F7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454DA-B8E5-407C-A8B0-B2982CBF71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6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FF146-3977-42F2-8D4F-238057AA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96503-38EA-374F-8E0C-AD10963C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8F71AA-8625-4F8C-CB49-519B9270C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69DE0-26FF-2D0E-6F1F-CF502743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5CC813-0CE0-4F7E-9B7F-FCCCD6CE88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18D0B-276E-A9A0-F58A-9CFFF4F3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6E2575-6DD1-377F-2891-E6563840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807CE-2CE1-3425-FED7-DCD7FB05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3508A-868C-432E-A93E-3C5AF7B204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6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5852F-F1E8-3647-B959-85ECB743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DF3EB-252B-D798-F3A3-6558ED774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8E2A8-B9A6-44F9-C313-DE084016A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C58F5-D03C-31BF-0812-9FA115C4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FB64B-03FE-AD1A-FAE2-D3C1978F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36DC0-C01B-B32E-7159-843E581AE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5CAF5-4FB5-4E33-861E-BCE1A11039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7821A-D476-A8C5-4089-6B016F65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72D72C-E983-6894-E228-BE4947A89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C8B08-F586-F4E0-59C1-46C249663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7F4DF-78C4-DC27-8D92-16F60564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ED42B-F3AB-33DB-9F5B-84747DFD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4D03C-C7B0-EBFC-E390-738D2CD7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38493-E10F-4F1A-B075-F4B94CA419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5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1E74C-41D2-377A-8528-027ECFBAD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4C7FC-7CD4-F635-9D79-3D7858198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292A3-EC15-0644-B60E-43DD2160F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B2A12-332A-2C94-DD15-FF03F2C3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D6B0D-7948-87D5-37F5-EB5BA8AD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ECC0F7-0140-4FFA-BB4D-270D63D3C3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7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4192F-32C2-8C7F-501F-8C2E17368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8E5AA-519B-122A-53C6-1ED3D98EE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B4BF5-AB28-6365-093A-2ECB0F458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4307F-E108-AA11-92A2-050E2064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22320-1690-3986-04B1-D1E074DC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1B9D64-3336-481D-94A5-F579BB4A8A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3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93927" y="1317625"/>
            <a:ext cx="39503350" cy="5486400"/>
          </a:xfrm>
        </p:spPr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93927" y="7680326"/>
            <a:ext cx="19675475" cy="10787063"/>
          </a:xfrm>
        </p:spPr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2021802" y="7680326"/>
            <a:ext cx="19675475" cy="10787063"/>
          </a:xfrm>
        </p:spPr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93927" y="18619788"/>
            <a:ext cx="19675475" cy="10787062"/>
          </a:xfrm>
        </p:spPr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21802" y="18619788"/>
            <a:ext cx="19675475" cy="10787062"/>
          </a:xfrm>
        </p:spPr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2D98BD33-354E-4B11-91E6-709054688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1021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E9B1A4-D677-9690-F625-8BE5205B0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C4CB4-4FB3-4EAF-9248-44DF1F18F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42E8B-011E-1AC2-4973-52D944659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F586-97ED-864C-8602-1E15879B6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E3370-963E-A4F6-ACBF-326390B27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2DBB13-E718-4C9A-AC99-89A36AFA8F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BFC6AA-2C07-5817-5728-16E9AA62BB0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2521188" y="32583120"/>
            <a:ext cx="1433512" cy="3352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2200">
                <a:solidFill>
                  <a:srgbClr val="FF893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303991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8C8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760965" y="279477"/>
            <a:ext cx="34442399" cy="4098216"/>
          </a:xfrm>
          <a:prstGeom prst="roundRect">
            <a:avLst>
              <a:gd name="adj" fmla="val 6990"/>
            </a:avLst>
          </a:prstGeom>
          <a:solidFill>
            <a:srgbClr val="2D3C50"/>
          </a:solidFill>
          <a:ln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defPPr>
              <a:defRPr kern="1200"/>
            </a:defPPr>
          </a:lstStyle>
          <a:p>
            <a:pPr eaLnBrk="1" hangingPunct="1"/>
            <a:endParaRPr lang="en-US" sz="3200" i="1" dirty="0">
              <a:noFill/>
            </a:endParaRPr>
          </a:p>
        </p:txBody>
      </p:sp>
      <p:sp>
        <p:nvSpPr>
          <p:cNvPr id="2155" name="Rectangle 167"/>
          <p:cNvSpPr>
            <a:spLocks noChangeArrowheads="1"/>
          </p:cNvSpPr>
          <p:nvPr/>
        </p:nvSpPr>
        <p:spPr bwMode="auto">
          <a:xfrm>
            <a:off x="764458" y="4596970"/>
            <a:ext cx="100584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/>
            </a:defPPr>
          </a:lstStyle>
          <a:p>
            <a:pPr algn="ctr" defTabSz="3762375"/>
            <a:r>
              <a:rPr lang="bg-BG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2C25681-95AF-45D0-852E-DC3E00E2FDFE}"/>
              </a:ext>
            </a:extLst>
          </p:cNvPr>
          <p:cNvSpPr txBox="1"/>
          <p:nvPr/>
        </p:nvSpPr>
        <p:spPr>
          <a:xfrm>
            <a:off x="4760965" y="615284"/>
            <a:ext cx="34442400" cy="3288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lang="en-US"/>
            </a:defPPr>
            <a:lvl1pPr marL="0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78198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56396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345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127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90995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2691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1473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025593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507516">
              <a:spcBef>
                <a:spcPct val="20000"/>
              </a:spcBef>
              <a:defRPr/>
            </a:pPr>
            <a:r>
              <a:rPr lang="bg-BG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Ретроспективен анализ на динамиката в зрителната острота при лечение на влажна форма на макулна дегенерация с </a:t>
            </a:r>
            <a:r>
              <a:rPr lang="en-GB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Aflibercept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F872E11-D0DF-4446-BE76-A398B88E9B44}"/>
              </a:ext>
            </a:extLst>
          </p:cNvPr>
          <p:cNvSpPr txBox="1"/>
          <p:nvPr/>
        </p:nvSpPr>
        <p:spPr>
          <a:xfrm>
            <a:off x="7558183" y="3094672"/>
            <a:ext cx="30098366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78198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56396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345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127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90995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269197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147394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025593" algn="l" defTabSz="3756396" rtl="0" eaLnBrk="1" latinLnBrk="0" hangingPunct="1">
              <a:defRPr sz="7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g-BG" sz="4800" b="1" dirty="0">
                <a:solidFill>
                  <a:schemeClr val="bg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Мартина </a:t>
            </a:r>
            <a:r>
              <a:rPr lang="bg-BG" sz="4800" b="1" dirty="0" err="1">
                <a:solidFill>
                  <a:schemeClr val="bg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Милковска</a:t>
            </a:r>
            <a:r>
              <a:rPr lang="en-US" sz="4800" b="1" dirty="0">
                <a:solidFill>
                  <a:schemeClr val="bg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</a:t>
            </a:r>
            <a:r>
              <a:rPr lang="bg-BG" sz="4800" b="1" dirty="0">
                <a:solidFill>
                  <a:schemeClr val="bg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СОБАЛ „Вижън“</a:t>
            </a:r>
            <a:endParaRPr lang="en-US" sz="4800" b="1" dirty="0">
              <a:solidFill>
                <a:schemeClr val="bg2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n-US" sz="48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67">
            <a:extLst>
              <a:ext uri="{FF2B5EF4-FFF2-40B4-BE49-F238E27FC236}">
                <a16:creationId xmlns:a16="http://schemas.microsoft.com/office/drawing/2014/main" id="{CC5F2601-3472-4441-8610-673ACB878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458" y="10287000"/>
            <a:ext cx="100584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/>
            </a:defPPr>
          </a:lstStyle>
          <a:p>
            <a:pPr algn="ctr" defTabSz="3762375"/>
            <a:r>
              <a:rPr lang="bg-BG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Материали и методи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167">
            <a:extLst>
              <a:ext uri="{FF2B5EF4-FFF2-40B4-BE49-F238E27FC236}">
                <a16:creationId xmlns:a16="http://schemas.microsoft.com/office/drawing/2014/main" id="{101B52F1-D8CA-4741-B86D-98C03F645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5822" y="4601436"/>
            <a:ext cx="20708834" cy="9063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/>
            </a:defPPr>
          </a:lstStyle>
          <a:p>
            <a:pPr algn="ctr" defTabSz="3762375"/>
            <a:r>
              <a:rPr lang="bg-BG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Резултати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AD61A419-7763-464E-BEFD-5783756FD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72" y="31941484"/>
            <a:ext cx="29753283" cy="9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l"/>
            <a:r>
              <a:rPr lang="bg-BG" sz="29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29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Ryan’s Retina, 7th Edition, 2023</a:t>
            </a:r>
            <a:endParaRPr lang="bg-BG" sz="2900" dirty="0">
              <a:solidFill>
                <a:srgbClr val="3A4A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bg-BG" sz="29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2900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 features of interaction between VEGFA and anti-angiogenic drugs used in retinal diseases: A computational approach, DO  - 10.3389/fphar.2015.00248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0D303C-BC2E-4D27-8DCB-AFFC83235B99}"/>
              </a:ext>
            </a:extLst>
          </p:cNvPr>
          <p:cNvSpPr txBox="1"/>
          <p:nvPr/>
        </p:nvSpPr>
        <p:spPr>
          <a:xfrm>
            <a:off x="764458" y="5562600"/>
            <a:ext cx="1005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Aflibercept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(VEGF-TRAP EYE, EYLEA)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разтворим слят протеин, който комбинира лиганд-свързващи елементи от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VEGF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рецептори 1 и 2 и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частта на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IgG1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инхибира както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VEGF-A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така и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VEGF-B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PIGF.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Действието му се изразява с намаляване на отока в ретината и предотвратяване на загубата на зрение, като основната му индикация е при лечението на влажна форма на макулна дегенерация.</a:t>
            </a:r>
            <a:endParaRPr lang="en-US" sz="3200" b="1" dirty="0">
              <a:solidFill>
                <a:srgbClr val="3A4A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FB01C1-373E-4866-BF69-4540A0DE8387}"/>
              </a:ext>
            </a:extLst>
          </p:cNvPr>
          <p:cNvSpPr txBox="1"/>
          <p:nvPr/>
        </p:nvSpPr>
        <p:spPr>
          <a:xfrm>
            <a:off x="764458" y="11300755"/>
            <a:ext cx="10058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Ретроспективно беше разгледана и оценена медицинска документация на 52 пациенти с влажна форма на макулна дегенерация, лекувани с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 err="1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flibercept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периода февруари 2020 – май 2023 г. и проследени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изследване на зрителна острота и оптична кохерентна ангиография за период от минимум 1 година. </a:t>
            </a:r>
          </a:p>
          <a:p>
            <a:pPr algn="just"/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очи на 20 пациента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мъже, 14 жени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средна възраст 70 години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41–83 години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отговориха на условията на проучването – да нямат история за предходни апликации на други медикаменти на същото око. 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52719D96-727F-42F6-8B2A-AA919B98673D}"/>
              </a:ext>
            </a:extLst>
          </p:cNvPr>
          <p:cNvSpPr txBox="1"/>
          <p:nvPr/>
        </p:nvSpPr>
        <p:spPr>
          <a:xfrm>
            <a:off x="11305821" y="5562600"/>
            <a:ext cx="207088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 първата година са приложени 4 интравитреални апликации на 0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.05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 err="1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flibercept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Преди започване на терапията</a:t>
            </a:r>
            <a:r>
              <a:rPr lang="en-US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от очите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(59.1%)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 били с тип 2 (класическа) неоваскуларна мембрана (Фиг. 1), 8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(36.4%)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тип 1 (окултна) форма (фиг. 2) и 1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(4.5%)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полипоидална хороидална васкулопатия (Фиг. 3).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9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имало отлепване на ретиналния пигментен епител, като от тях 5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55.6%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друзеноидно, 1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(11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1%) 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серозно (Фиг. 3), 3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33.3%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хеморагично (Фиг. 4). Субретинална течност се наблюдавала в 10 очи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(45.5%)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интраретинална течност в 3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13.6%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(Фиг. 1,3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4,5). Трима от пациентите са били с придружаваща първична откритоъгълна глаукома, един е бил след </a:t>
            </a:r>
            <a:r>
              <a:rPr lang="bg-BG" sz="3200" b="1" dirty="0" err="1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витректомия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хода на лечението е наблюдавано покачване в средните стойности на зрителната острота (Фиг. 6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редукция на фовеоларната дебелина 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Фиг. 7</a:t>
            </a:r>
            <a:r>
              <a:rPr lang="en-GB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bg-BG" sz="32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b="1" dirty="0">
              <a:solidFill>
                <a:srgbClr val="3A4A6A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74468A-CECB-D83F-02D0-69F12A81928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8983" y="25399446"/>
            <a:ext cx="8028899" cy="54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104C04-AE16-7F42-7449-C126BC0FB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396" y="18592768"/>
            <a:ext cx="8028899" cy="54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831F5F-C9A0-2538-853E-132DF041B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5512" y="18592768"/>
            <a:ext cx="8028899" cy="54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EEDB41-7B73-5F35-010A-7B07EE51A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3479" y="25399446"/>
            <a:ext cx="8394922" cy="54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66F0BE-5868-EE3C-6BDF-2081001CB5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37" y="18592768"/>
            <a:ext cx="8732762" cy="54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8FC82E-60E9-F778-3932-7F877C893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7187" y="18592768"/>
            <a:ext cx="8687526" cy="5400000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981691FA-593C-B9C7-BEB6-A4F37536F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852" y="998414"/>
            <a:ext cx="3964076" cy="396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D7D6856-83D0-8EF7-1CAD-51287D9EFDCF}"/>
              </a:ext>
            </a:extLst>
          </p:cNvPr>
          <p:cNvSpPr txBox="1"/>
          <p:nvPr/>
        </p:nvSpPr>
        <p:spPr>
          <a:xfrm>
            <a:off x="34945479" y="24079168"/>
            <a:ext cx="8390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5. </a:t>
            </a:r>
            <a:r>
              <a:rPr lang="bg-BG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Полипоидална</a:t>
            </a:r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хороидална васкулопатия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078CBF-7AAF-56DF-4FA5-8B32EEE366A2}"/>
              </a:ext>
            </a:extLst>
          </p:cNvPr>
          <p:cNvSpPr txBox="1"/>
          <p:nvPr/>
        </p:nvSpPr>
        <p:spPr>
          <a:xfrm>
            <a:off x="26182479" y="24079168"/>
            <a:ext cx="83906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4. Хеморагично отлепване на ретиналния пигментен епител и субретинална течност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BCC841-79DC-9353-0B73-A598EE3EEDDC}"/>
              </a:ext>
            </a:extLst>
          </p:cNvPr>
          <p:cNvSpPr txBox="1"/>
          <p:nvPr/>
        </p:nvSpPr>
        <p:spPr>
          <a:xfrm>
            <a:off x="17788328" y="24031251"/>
            <a:ext cx="80995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3. Серозно отлепване на ретиналния пигментен епител със субретинална течност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4ED73F-D265-C8B8-619D-ED8712C92CAF}"/>
              </a:ext>
            </a:extLst>
          </p:cNvPr>
          <p:cNvSpPr txBox="1"/>
          <p:nvPr/>
        </p:nvSpPr>
        <p:spPr>
          <a:xfrm>
            <a:off x="9369352" y="24079168"/>
            <a:ext cx="7449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2. Тип 1 (окултна) ХНВ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10A44D-8E4C-8501-FB54-DCAD9C50F6BC}"/>
              </a:ext>
            </a:extLst>
          </p:cNvPr>
          <p:cNvSpPr txBox="1"/>
          <p:nvPr/>
        </p:nvSpPr>
        <p:spPr>
          <a:xfrm>
            <a:off x="238691" y="24079168"/>
            <a:ext cx="8731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1. Тип 2 (класическа) ХНВ с интраретинални кисти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816F46-7295-18F5-D536-8010490FD41A}"/>
              </a:ext>
            </a:extLst>
          </p:cNvPr>
          <p:cNvSpPr txBox="1"/>
          <p:nvPr/>
        </p:nvSpPr>
        <p:spPr>
          <a:xfrm>
            <a:off x="17960230" y="30888022"/>
            <a:ext cx="8099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3а. След лечението – възстановен фовеоларен контур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630070F1-4545-FDA3-46E4-530CA5FFA4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50658" y="25395797"/>
            <a:ext cx="8646578" cy="5400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D8A168A-E3AB-AB55-C4A9-028649504D4C}"/>
              </a:ext>
            </a:extLst>
          </p:cNvPr>
          <p:cNvSpPr txBox="1"/>
          <p:nvPr/>
        </p:nvSpPr>
        <p:spPr>
          <a:xfrm>
            <a:off x="35118950" y="30902667"/>
            <a:ext cx="8390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5а. След лечението – без задоволителен резултат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49DFBFE5-4B77-B05B-E5AE-11E25B4FEF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80008" y="18592768"/>
            <a:ext cx="8431582" cy="5400000"/>
          </a:xfrm>
          <a:prstGeom prst="rect">
            <a:avLst/>
          </a:prstGeom>
        </p:spPr>
      </p:pic>
      <p:sp>
        <p:nvSpPr>
          <p:cNvPr id="193" name="TextBox 192">
            <a:extLst>
              <a:ext uri="{FF2B5EF4-FFF2-40B4-BE49-F238E27FC236}">
                <a16:creationId xmlns:a16="http://schemas.microsoft.com/office/drawing/2014/main" id="{EF7EF632-9486-340A-0284-AAE605E09B46}"/>
              </a:ext>
            </a:extLst>
          </p:cNvPr>
          <p:cNvSpPr txBox="1"/>
          <p:nvPr/>
        </p:nvSpPr>
        <p:spPr>
          <a:xfrm>
            <a:off x="26355950" y="30902667"/>
            <a:ext cx="8390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4а. След лечението – редукция на субретиналната течност и на хеморагията</a:t>
            </a:r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EDA1BB3C-7163-CA29-2F60-BC7BDA22A4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58867" y="25399446"/>
            <a:ext cx="7993993" cy="5400000"/>
          </a:xfrm>
          <a:prstGeom prst="rect">
            <a:avLst/>
          </a:prstGeom>
        </p:spPr>
      </p:pic>
      <p:sp>
        <p:nvSpPr>
          <p:cNvPr id="198" name="TextBox 197">
            <a:extLst>
              <a:ext uri="{FF2B5EF4-FFF2-40B4-BE49-F238E27FC236}">
                <a16:creationId xmlns:a16="http://schemas.microsoft.com/office/drawing/2014/main" id="{59831FE4-B6D8-5F4B-1FC3-9C04D3ABC66C}"/>
              </a:ext>
            </a:extLst>
          </p:cNvPr>
          <p:cNvSpPr txBox="1"/>
          <p:nvPr/>
        </p:nvSpPr>
        <p:spPr>
          <a:xfrm>
            <a:off x="9542823" y="30902667"/>
            <a:ext cx="7449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2а. След лечението – без задоволителен резултат</a:t>
            </a:r>
          </a:p>
        </p:txBody>
      </p:sp>
      <p:pic>
        <p:nvPicPr>
          <p:cNvPr id="202" name="Picture 201">
            <a:extLst>
              <a:ext uri="{FF2B5EF4-FFF2-40B4-BE49-F238E27FC236}">
                <a16:creationId xmlns:a16="http://schemas.microsoft.com/office/drawing/2014/main" id="{71C07194-8A38-41A7-601E-60C07E763D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2048" y="25399446"/>
            <a:ext cx="8731222" cy="5400000"/>
          </a:xfrm>
          <a:prstGeom prst="rect">
            <a:avLst/>
          </a:prstGeom>
        </p:spPr>
      </p:pic>
      <p:sp>
        <p:nvSpPr>
          <p:cNvPr id="203" name="TextBox 202">
            <a:extLst>
              <a:ext uri="{FF2B5EF4-FFF2-40B4-BE49-F238E27FC236}">
                <a16:creationId xmlns:a16="http://schemas.microsoft.com/office/drawing/2014/main" id="{225F8439-8717-8A21-0602-C3BA6DBF282B}"/>
              </a:ext>
            </a:extLst>
          </p:cNvPr>
          <p:cNvSpPr txBox="1"/>
          <p:nvPr/>
        </p:nvSpPr>
        <p:spPr>
          <a:xfrm>
            <a:off x="412162" y="30903942"/>
            <a:ext cx="8731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1а. След лечението – редукция на интраретиналната течност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2676A2F-8914-451E-EF9F-D44D370C7241}"/>
              </a:ext>
            </a:extLst>
          </p:cNvPr>
          <p:cNvSpPr txBox="1"/>
          <p:nvPr/>
        </p:nvSpPr>
        <p:spPr>
          <a:xfrm>
            <a:off x="11044100" y="17449800"/>
            <a:ext cx="213870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 kern="1200"/>
            </a:defPPr>
            <a:lvl1pPr algn="just">
              <a:defRPr sz="2800" b="1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dirty="0"/>
              <a:t>Фигура 6: Средната зрителна острота преди започване на лечението и след всяка апликация през първата година.</a:t>
            </a:r>
            <a:r>
              <a:rPr lang="en-GB" dirty="0"/>
              <a:t> </a:t>
            </a:r>
            <a:endParaRPr lang="bg-BG" dirty="0"/>
          </a:p>
          <a:p>
            <a:r>
              <a:rPr lang="en-GB" dirty="0"/>
              <a:t>P-value</a:t>
            </a:r>
            <a:r>
              <a:rPr lang="bg-BG" dirty="0"/>
              <a:t>:</a:t>
            </a:r>
            <a:r>
              <a:rPr lang="en-GB" dirty="0"/>
              <a:t> </a:t>
            </a:r>
            <a:r>
              <a:rPr lang="bg-BG" dirty="0"/>
              <a:t>0.009322 </a:t>
            </a:r>
            <a:r>
              <a:rPr lang="en-GB" dirty="0"/>
              <a:t>(paired T-test)</a:t>
            </a:r>
            <a:endParaRPr lang="bg-BG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07C2069-C1AC-F05C-1568-26577710EB7B}"/>
              </a:ext>
            </a:extLst>
          </p:cNvPr>
          <p:cNvSpPr txBox="1"/>
          <p:nvPr/>
        </p:nvSpPr>
        <p:spPr>
          <a:xfrm>
            <a:off x="32264943" y="17526000"/>
            <a:ext cx="11049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bg-BG" sz="2800" b="1" dirty="0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Фигура 7. Средната фовеоларна дебелина преди започване на лечението и след всяка апликация през първата година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5609C1-1564-8453-93BF-2A4F1701BE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36129" y="10134600"/>
            <a:ext cx="19252486" cy="7327744"/>
          </a:xfrm>
          <a:prstGeom prst="rect">
            <a:avLst/>
          </a:prstGeom>
          <a:noFill/>
        </p:spPr>
      </p:pic>
      <p:sp>
        <p:nvSpPr>
          <p:cNvPr id="213" name="Rectangle 167">
            <a:extLst>
              <a:ext uri="{FF2B5EF4-FFF2-40B4-BE49-F238E27FC236}">
                <a16:creationId xmlns:a16="http://schemas.microsoft.com/office/drawing/2014/main" id="{DAFCDD45-F91B-E96B-7393-354E7ECB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7619" y="4601498"/>
            <a:ext cx="1045253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none" lIns="137160" tIns="68580" rIns="137160" bIns="68580" anchor="ctr"/>
          <a:lstStyle>
            <a:defPPr>
              <a:defRPr kern="1200"/>
            </a:defPPr>
          </a:lstStyle>
          <a:p>
            <a:pPr algn="ctr" defTabSz="3762375"/>
            <a:r>
              <a:rPr lang="bg-BG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Обсъждане и заключение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67702B3E-AD90-0664-3343-AD80F29321AF}"/>
              </a:ext>
            </a:extLst>
          </p:cNvPr>
          <p:cNvSpPr txBox="1"/>
          <p:nvPr/>
        </p:nvSpPr>
        <p:spPr>
          <a:xfrm>
            <a:off x="32497619" y="5562600"/>
            <a:ext cx="1038605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 kern="1200"/>
            </a:defPPr>
            <a:lvl1pPr algn="just">
              <a:defRPr sz="2900" b="1">
                <a:solidFill>
                  <a:srgbClr val="3A4A6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sz="3200" dirty="0"/>
              <a:t>Неоваскуларната форма на макулна дегенерация, свързана с възрастта се изразява с хороидална неоваскуларизация </a:t>
            </a:r>
            <a:r>
              <a:rPr lang="en-GB" sz="3200" dirty="0"/>
              <a:t>(</a:t>
            </a:r>
            <a:r>
              <a:rPr lang="bg-BG" sz="3200" dirty="0"/>
              <a:t>ХНВ</a:t>
            </a:r>
            <a:r>
              <a:rPr lang="en-GB" sz="3200" dirty="0"/>
              <a:t>) </a:t>
            </a:r>
            <a:r>
              <a:rPr lang="bg-BG" sz="3200" dirty="0"/>
              <a:t>и свързани прояви като отлепване или разкъсване на пигментния епител на ретината, формиране на дисциформен белег или хемофталм и без терапия води до значителна загуба на зрение. Интравитреалното приложение на </a:t>
            </a:r>
            <a:r>
              <a:rPr lang="en-GB" sz="3200" dirty="0"/>
              <a:t>a</a:t>
            </a:r>
            <a:r>
              <a:rPr lang="en-US" sz="3200" dirty="0" err="1"/>
              <a:t>flibercept</a:t>
            </a:r>
            <a:r>
              <a:rPr lang="bg-BG" sz="3200" dirty="0"/>
              <a:t> запазва зрението и намалява централната фовеоларна дебелина при повечето пациенти за едногодишния период на проследяване.</a:t>
            </a:r>
            <a:endParaRPr lang="en-US" sz="3200" dirty="0"/>
          </a:p>
        </p:txBody>
      </p:sp>
      <p:pic>
        <p:nvPicPr>
          <p:cNvPr id="3" name="Picture 2" descr="A logo of a company&#10;&#10;Description automatically generated with low confidence">
            <a:extLst>
              <a:ext uri="{FF2B5EF4-FFF2-40B4-BE49-F238E27FC236}">
                <a16:creationId xmlns:a16="http://schemas.microsoft.com/office/drawing/2014/main" id="{0CBA03C0-9A5E-EA20-E0BE-FAAF99D6DA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9852" y="372221"/>
            <a:ext cx="3964076" cy="13788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05786C-BFAE-3B22-DEF1-2D15AE0014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400363" y="11049000"/>
            <a:ext cx="10695320" cy="639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1854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perceptualpewter|08-202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6996</TotalTime>
  <Words>627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Free Research Poster</dc:subject>
  <dc:creator>Graphicsland/MakeSigns.com</dc:creator>
  <cp:keywords>scientific, research, template, custom, poster, presentation, symposium, printing, PowerPoint, create, design, example, sample, download</cp:keywords>
  <dc:description>These templates are offered for free to help your create a poster ranging from nursing research posters to psychology research posters.</dc:description>
  <cp:lastModifiedBy>Nikoleta Tzekova</cp:lastModifiedBy>
  <cp:revision>159</cp:revision>
  <cp:lastPrinted>2023-06-18T07:16:59Z</cp:lastPrinted>
  <dcterms:modified xsi:type="dcterms:W3CDTF">2023-11-30T08:33:05Z</dcterms:modified>
  <cp:category>science research poster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c76c141-ac86-40e5-abf2-c6f60e474cee_Enabled">
    <vt:lpwstr>true</vt:lpwstr>
  </property>
  <property fmtid="{D5CDD505-2E9C-101B-9397-08002B2CF9AE}" pid="3" name="MSIP_Label_2c76c141-ac86-40e5-abf2-c6f60e474cee_SetDate">
    <vt:lpwstr>2023-11-30T08:32:45Z</vt:lpwstr>
  </property>
  <property fmtid="{D5CDD505-2E9C-101B-9397-08002B2CF9AE}" pid="4" name="MSIP_Label_2c76c141-ac86-40e5-abf2-c6f60e474cee_Method">
    <vt:lpwstr>Standard</vt:lpwstr>
  </property>
  <property fmtid="{D5CDD505-2E9C-101B-9397-08002B2CF9AE}" pid="5" name="MSIP_Label_2c76c141-ac86-40e5-abf2-c6f60e474cee_Name">
    <vt:lpwstr>2c76c141-ac86-40e5-abf2-c6f60e474cee</vt:lpwstr>
  </property>
  <property fmtid="{D5CDD505-2E9C-101B-9397-08002B2CF9AE}" pid="6" name="MSIP_Label_2c76c141-ac86-40e5-abf2-c6f60e474cee_SiteId">
    <vt:lpwstr>fcb2b37b-5da0-466b-9b83-0014b67a7c78</vt:lpwstr>
  </property>
  <property fmtid="{D5CDD505-2E9C-101B-9397-08002B2CF9AE}" pid="7" name="MSIP_Label_2c76c141-ac86-40e5-abf2-c6f60e474cee_ActionId">
    <vt:lpwstr>76bb87c0-4266-4ada-9941-ee3a4b547328</vt:lpwstr>
  </property>
  <property fmtid="{D5CDD505-2E9C-101B-9397-08002B2CF9AE}" pid="8" name="MSIP_Label_2c76c141-ac86-40e5-abf2-c6f60e474cee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RESTRICTED</vt:lpwstr>
  </property>
</Properties>
</file>